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notesMasterIdLst>
    <p:notesMasterId r:id="rId9"/>
  </p:notesMasterIdLst>
  <p:sldIdLst>
    <p:sldId id="256" r:id="rId2"/>
    <p:sldId id="259" r:id="rId3"/>
    <p:sldId id="257" r:id="rId4"/>
    <p:sldId id="264" r:id="rId5"/>
    <p:sldId id="258" r:id="rId6"/>
    <p:sldId id="265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29CF67-68A0-8543-9F9A-F1F3593DCF2C}" v="3" dt="2024-10-31T15:01:24.9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94"/>
  </p:normalViewPr>
  <p:slideViewPr>
    <p:cSldViewPr snapToGrid="0">
      <p:cViewPr varScale="1">
        <p:scale>
          <a:sx n="121" d="100"/>
          <a:sy n="121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CBCFF1-AF62-41FA-98F7-DBE65576A8E1}" type="datetimeFigureOut">
              <a:t>10/31/24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FB928F-CF2F-4DCE-85ED-280B96AA441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046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FB928F-CF2F-4DCE-85ED-280B96AA4415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9316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05435" indent="-305435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/>
              <a:t>Describe each of the types of propositions in your problem.</a:t>
            </a:r>
          </a:p>
          <a:p>
            <a:pPr marL="305435" indent="-305435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/>
              <a:t>Use a bulleted list.</a:t>
            </a:r>
          </a:p>
          <a:p>
            <a:pPr marL="305435" indent="-305435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r>
              <a:rPr lang="en-US"/>
              <a:t>Clearly indicate what it means for the proposition to be true.</a:t>
            </a:r>
          </a:p>
          <a:p>
            <a:pPr marL="305435" indent="-305435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Font typeface="Arial"/>
              <a:buChar char="•"/>
            </a:pP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FB928F-CF2F-4DCE-85ED-280B96AA4415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558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10/31/24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3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26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10/31/24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10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10/31/24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10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10/31/24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90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0292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10/31/24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8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10/31/24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956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10/31/24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6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10/31/24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744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082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926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6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>
            <a:extLst>
              <a:ext uri="{FF2B5EF4-FFF2-40B4-BE49-F238E27FC236}">
                <a16:creationId xmlns:a16="http://schemas.microsoft.com/office/drawing/2014/main" id="{B6F23470-A439-4C05-8318-1C6F8D8D5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22" b="9308"/>
          <a:stretch/>
        </p:blipFill>
        <p:spPr>
          <a:xfrm>
            <a:off x="-3821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9CA8FE-17DC-43A9-83E5-D24CDA9FA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  <a:solidFill>
            <a:schemeClr val="tx2"/>
          </a:solidFill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Team 19: Pedigree analysis </a:t>
            </a:r>
            <a:endParaRPr lang="en-CA" sz="40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F47D94-A056-45D1-B854-B40148882A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5504576"/>
            <a:ext cx="10965142" cy="447491"/>
          </a:xfrm>
          <a:solidFill>
            <a:schemeClr val="tx1">
              <a:lumMod val="50000"/>
              <a:lumOff val="50000"/>
            </a:schemeClr>
          </a:solidFill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Nicole Wu, Sophie Liang, Tracy Chan, Annika Tran</a:t>
            </a:r>
            <a:endParaRPr lang="en-CA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185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D5FD8-F3D9-4A37-9FBF-C3AE5642F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6402"/>
          </a:xfrm>
        </p:spPr>
        <p:txBody>
          <a:bodyPr/>
          <a:lstStyle/>
          <a:p>
            <a:r>
              <a:rPr lang="en-US"/>
              <a:t>Summary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0E851-95D4-48AE-91BF-1D36871AD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707184"/>
            <a:ext cx="9755811" cy="5920484"/>
          </a:xfrm>
        </p:spPr>
        <p:txBody>
          <a:bodyPr/>
          <a:lstStyle/>
          <a:p>
            <a:pPr marL="305435" indent="-305435"/>
            <a:r>
              <a:rPr lang="en-US" sz="1600"/>
              <a:t>A pedigree chart is a diagram that documents how a genetic trait is pass on in a family, from one generation to another </a:t>
            </a: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 sz="1600"/>
              <a:t>A trait can be either dominant or recessive: </a:t>
            </a:r>
          </a:p>
          <a:p>
            <a:pPr marL="899795" lvl="2" indent="-269875">
              <a:buFont typeface="Wingdings" panose="05020102010507070707" pitchFamily="18" charset="2"/>
              <a:buChar char="§"/>
            </a:pPr>
            <a:r>
              <a:rPr lang="en-US" sz="1500"/>
              <a:t>Dominant traits only need one affected allele to be expressed </a:t>
            </a:r>
          </a:p>
          <a:p>
            <a:pPr marL="899795" lvl="2" indent="-269875">
              <a:buFont typeface="Wingdings" panose="05020102010507070707" pitchFamily="18" charset="2"/>
              <a:buChar char="§"/>
            </a:pPr>
            <a:r>
              <a:rPr lang="en-US" sz="1500"/>
              <a:t>Recessives traits are only expressed when both alleles are affected </a:t>
            </a: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 sz="1600"/>
              <a:t>And a trait can be x-linked or autosomal:</a:t>
            </a:r>
          </a:p>
          <a:p>
            <a:pPr marL="899795" lvl="2" indent="-269875">
              <a:buFont typeface="Wingdings" panose="05020102010507070707" pitchFamily="18" charset="2"/>
              <a:buChar char="§"/>
            </a:pPr>
            <a:r>
              <a:rPr lang="en-US" sz="1600"/>
              <a:t>Autosomal traits are located on </a:t>
            </a:r>
            <a:r>
              <a:rPr lang="en-US" sz="1600">
                <a:ea typeface="+mn-lt"/>
                <a:cs typeface="+mn-lt"/>
              </a:rPr>
              <a:t>all the chromosomes except the X or Y chromosome</a:t>
            </a:r>
          </a:p>
          <a:p>
            <a:pPr marL="899795" lvl="2" indent="-269875">
              <a:buFont typeface="Wingdings" panose="05020102010507070707" pitchFamily="18" charset="2"/>
              <a:buChar char="§"/>
            </a:pPr>
            <a:r>
              <a:rPr lang="en-US" sz="1600">
                <a:ea typeface="+mn-lt"/>
                <a:cs typeface="+mn-lt"/>
              </a:rPr>
              <a:t>X-linked</a:t>
            </a:r>
            <a:r>
              <a:rPr lang="en-US" sz="1600"/>
              <a:t> traits are located on the X chromosomes</a:t>
            </a:r>
          </a:p>
          <a:p>
            <a:pPr marL="1241795" lvl="3" indent="-269875">
              <a:buFont typeface="Wingdings" panose="05020102010507070707" pitchFamily="18" charset="2"/>
              <a:buChar char="§"/>
            </a:pPr>
            <a:r>
              <a:rPr lang="en-US" sz="1400"/>
              <a:t>X-linked traits are more likely to affect males </a:t>
            </a:r>
          </a:p>
          <a:p>
            <a:pPr marL="305435" indent="-305435"/>
            <a:r>
              <a:rPr lang="en-US" sz="1600"/>
              <a:t>When given a pedigree chart, our model will track family members affected by a trait to determine if a trait is: </a:t>
            </a:r>
            <a:r>
              <a:rPr lang="en-US" sz="1600">
                <a:ea typeface="+mn-lt"/>
                <a:cs typeface="+mn-lt"/>
              </a:rPr>
              <a:t>dominant or recessive, and autosomal or X-linked  </a:t>
            </a:r>
            <a:endParaRPr lang="en-US"/>
          </a:p>
        </p:txBody>
      </p:sp>
      <p:pic>
        <p:nvPicPr>
          <p:cNvPr id="60" name="Audio 59">
            <a:extLst>
              <a:ext uri="{FF2B5EF4-FFF2-40B4-BE49-F238E27FC236}">
                <a16:creationId xmlns:a16="http://schemas.microsoft.com/office/drawing/2014/main" id="{4A43D0EA-0836-DC67-1DD4-BE2C4CDDEF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07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859"/>
    </mc:Choice>
    <mc:Fallback>
      <p:transition spd="slow" advTm="62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BA05F-0174-4C38-A669-1DB162EF7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9227"/>
            <a:ext cx="10792934" cy="462349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05435" indent="-305435"/>
            <a:r>
              <a:rPr lang="en-US" sz="1600" err="1"/>
              <a:t>S</a:t>
            </a:r>
            <a:r>
              <a:rPr lang="en-US" sz="1600" baseline="-25000" err="1"/>
              <a:t>gj</a:t>
            </a:r>
            <a:r>
              <a:rPr lang="en-US" sz="1600"/>
              <a:t>: is true if the family member at position (</a:t>
            </a:r>
            <a:r>
              <a:rPr lang="en-US" sz="1600" err="1"/>
              <a:t>g,j</a:t>
            </a:r>
            <a:r>
              <a:rPr lang="en-US" sz="1600"/>
              <a:t>) is female </a:t>
            </a:r>
            <a:endParaRPr lang="en-US" sz="1600">
              <a:solidFill>
                <a:srgbClr val="000000"/>
              </a:solidFill>
            </a:endParaRPr>
          </a:p>
          <a:p>
            <a:pPr marL="629920" lvl="1" indent="-305435" algn="just">
              <a:buFont typeface="Courier New" panose="05020102010507070707" pitchFamily="18" charset="2"/>
              <a:buChar char="o"/>
            </a:pPr>
            <a:r>
              <a:rPr lang="en-US" sz="1600"/>
              <a:t>True if they are female</a:t>
            </a:r>
            <a:endParaRPr lang="en-US" sz="1600">
              <a:solidFill>
                <a:srgbClr val="000000"/>
              </a:solidFill>
            </a:endParaRPr>
          </a:p>
          <a:p>
            <a:pPr marL="629920" lvl="1" indent="-305435" algn="just">
              <a:buFont typeface="Courier New" panose="05020102010507070707" pitchFamily="18" charset="2"/>
              <a:buChar char="o"/>
            </a:pPr>
            <a:r>
              <a:rPr lang="en-US" sz="1600"/>
              <a:t>False if they are male</a:t>
            </a:r>
            <a:endParaRPr lang="en-US" sz="1600">
              <a:solidFill>
                <a:srgbClr val="000000"/>
              </a:solidFill>
            </a:endParaRPr>
          </a:p>
          <a:p>
            <a:pPr marL="629920" lvl="1" indent="-305435">
              <a:buFont typeface="Courier New,monospace" panose="05020102010507070707" pitchFamily="18" charset="2"/>
              <a:buChar char="o"/>
            </a:pPr>
            <a:r>
              <a:rPr lang="en-US" sz="1600" err="1"/>
              <a:t>Eg.</a:t>
            </a:r>
            <a:r>
              <a:rPr lang="en-US" sz="1600"/>
              <a:t> S</a:t>
            </a:r>
            <a:r>
              <a:rPr lang="en-US" sz="1600" baseline="-25000"/>
              <a:t>i2</a:t>
            </a:r>
            <a:r>
              <a:rPr lang="en-US" sz="1600"/>
              <a:t> is true (circle is female) </a:t>
            </a:r>
          </a:p>
          <a:p>
            <a:pPr marL="305435" indent="-305435"/>
            <a:r>
              <a:rPr lang="en-US" sz="1600" err="1"/>
              <a:t>A</a:t>
            </a:r>
            <a:r>
              <a:rPr lang="en-US" sz="1600" baseline="-25000" err="1"/>
              <a:t>gj</a:t>
            </a:r>
            <a:r>
              <a:rPr lang="en-US" sz="1600"/>
              <a:t>: is true if the family member at position (</a:t>
            </a:r>
            <a:r>
              <a:rPr lang="en-US" sz="1600" err="1"/>
              <a:t>g,j</a:t>
            </a:r>
            <a:r>
              <a:rPr lang="en-US" sz="1600"/>
              <a:t>) is affected </a:t>
            </a:r>
            <a:endParaRPr lang="en-US" sz="1600">
              <a:solidFill>
                <a:srgbClr val="000000"/>
              </a:solidFill>
            </a:endParaRPr>
          </a:p>
          <a:p>
            <a:pPr marL="629920" lvl="1" indent="-305435">
              <a:buFont typeface="Courier New,monospace" panose="05020102010507070707" pitchFamily="18" charset="2"/>
              <a:buChar char="o"/>
            </a:pPr>
            <a:r>
              <a:rPr lang="en-US" sz="1300"/>
              <a:t>True if they are affected</a:t>
            </a:r>
          </a:p>
          <a:p>
            <a:pPr marL="629920" lvl="1" indent="-305435">
              <a:buFont typeface="Courier New,monospace" panose="05020102010507070707" pitchFamily="18" charset="2"/>
              <a:buChar char="o"/>
            </a:pPr>
            <a:r>
              <a:rPr lang="en-US" sz="1300"/>
              <a:t>False if they are not affected </a:t>
            </a:r>
          </a:p>
          <a:p>
            <a:pPr marL="629920" lvl="1" indent="-305435">
              <a:buFont typeface="Courier New,monospace" panose="05020102010507070707" pitchFamily="18" charset="2"/>
              <a:buChar char="o"/>
            </a:pPr>
            <a:r>
              <a:rPr lang="en-US" sz="1300" err="1"/>
              <a:t>Eg.</a:t>
            </a:r>
            <a:r>
              <a:rPr lang="en-US" sz="1300"/>
              <a:t> A</a:t>
            </a:r>
            <a:r>
              <a:rPr lang="en-US" sz="1300" baseline="-25000"/>
              <a:t>ii3</a:t>
            </a:r>
            <a:r>
              <a:rPr lang="en-US" sz="1300"/>
              <a:t> is true (filled in means affected)</a:t>
            </a:r>
          </a:p>
          <a:p>
            <a:pPr marL="305435" indent="-305435"/>
            <a:r>
              <a:rPr lang="en-US" sz="1600" err="1"/>
              <a:t>R</a:t>
            </a:r>
            <a:r>
              <a:rPr lang="en-US" sz="1600" baseline="-25000" err="1"/>
              <a:t>gj</a:t>
            </a:r>
            <a:r>
              <a:rPr lang="en-US" sz="1600"/>
              <a:t>: is true if a family member at position (</a:t>
            </a:r>
            <a:r>
              <a:rPr lang="en-US" sz="1600" err="1"/>
              <a:t>g,j</a:t>
            </a:r>
            <a:r>
              <a:rPr lang="en-US" sz="1600"/>
              <a:t>) is a blood relative </a:t>
            </a:r>
            <a:endParaRPr lang="en-US" sz="1600">
              <a:solidFill>
                <a:srgbClr val="000000"/>
              </a:solidFill>
            </a:endParaRPr>
          </a:p>
          <a:p>
            <a:pPr marL="629920" lvl="1" indent="-305435">
              <a:buFont typeface="Courier New,monospace" panose="05020102010507070707" pitchFamily="18" charset="2"/>
              <a:buChar char="o"/>
            </a:pPr>
            <a:r>
              <a:rPr lang="en-US" sz="1600"/>
              <a:t>True if they are a descent</a:t>
            </a:r>
            <a:endParaRPr lang="en-US" sz="1600">
              <a:solidFill>
                <a:srgbClr val="404040"/>
              </a:solidFill>
            </a:endParaRPr>
          </a:p>
          <a:p>
            <a:pPr marL="629920" lvl="1" indent="-305435">
              <a:buFont typeface="Courier New,monospace" panose="05020102010507070707" pitchFamily="18" charset="2"/>
              <a:buChar char="o"/>
            </a:pPr>
            <a:r>
              <a:rPr lang="en-US" sz="1600">
                <a:solidFill>
                  <a:srgbClr val="404040"/>
                </a:solidFill>
              </a:rPr>
              <a:t>False if they are not a descent (</a:t>
            </a:r>
            <a:r>
              <a:rPr lang="en-US" sz="1600" err="1">
                <a:solidFill>
                  <a:srgbClr val="404040"/>
                </a:solidFill>
              </a:rPr>
              <a:t>eg.</a:t>
            </a:r>
            <a:r>
              <a:rPr lang="en-US" sz="1600">
                <a:solidFill>
                  <a:srgbClr val="404040"/>
                </a:solidFill>
              </a:rPr>
              <a:t> They married into the family)</a:t>
            </a:r>
            <a:endParaRPr lang="en-US" sz="1600"/>
          </a:p>
          <a:p>
            <a:pPr marL="629920" lvl="1" indent="-305435">
              <a:buFont typeface="Courier New,monospace" panose="05020102010507070707" pitchFamily="18" charset="2"/>
              <a:buChar char="o"/>
            </a:pPr>
            <a:r>
              <a:rPr lang="en-US" sz="1600" err="1">
                <a:solidFill>
                  <a:srgbClr val="404040"/>
                </a:solidFill>
              </a:rPr>
              <a:t>Eg.</a:t>
            </a:r>
            <a:r>
              <a:rPr lang="en-US" sz="1600">
                <a:solidFill>
                  <a:srgbClr val="404040"/>
                </a:solidFill>
              </a:rPr>
              <a:t> R</a:t>
            </a:r>
            <a:r>
              <a:rPr lang="en-US" sz="1600" baseline="-25000">
                <a:solidFill>
                  <a:srgbClr val="404040"/>
                </a:solidFill>
              </a:rPr>
              <a:t>ii1</a:t>
            </a:r>
            <a:r>
              <a:rPr lang="en-US" sz="1600">
                <a:solidFill>
                  <a:srgbClr val="404040"/>
                </a:solidFill>
              </a:rPr>
              <a:t> is false </a:t>
            </a:r>
          </a:p>
          <a:p>
            <a:pPr marL="305435" indent="-305435">
              <a:buFont typeface="Courier New,monospace" panose="05020102010507070707" pitchFamily="18" charset="2"/>
              <a:buChar char="o"/>
            </a:pPr>
            <a:endParaRPr lang="en-US" sz="1900">
              <a:solidFill>
                <a:srgbClr val="000000"/>
              </a:solidFill>
            </a:endParaRPr>
          </a:p>
          <a:p>
            <a:pPr marL="305435" indent="-305435"/>
            <a:endParaRPr lang="en-US"/>
          </a:p>
          <a:p>
            <a:pPr marL="305435" indent="-305435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5CF0AB-A3EC-4509-897B-492633C47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Propositions</a:t>
            </a:r>
            <a:endParaRPr lang="en-CA"/>
          </a:p>
        </p:txBody>
      </p:sp>
      <p:pic>
        <p:nvPicPr>
          <p:cNvPr id="5" name="Picture 4" descr="A diagram of a family tree&#10;&#10;Description automatically generated">
            <a:extLst>
              <a:ext uri="{FF2B5EF4-FFF2-40B4-BE49-F238E27FC236}">
                <a16:creationId xmlns:a16="http://schemas.microsoft.com/office/drawing/2014/main" id="{B1FEA98B-FB59-50D4-277A-243CF82D20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4154" y="1750145"/>
            <a:ext cx="4381174" cy="3434773"/>
          </a:xfrm>
          <a:prstGeom prst="rect">
            <a:avLst/>
          </a:prstGeom>
        </p:spPr>
      </p:pic>
      <p:sp>
        <p:nvSpPr>
          <p:cNvPr id="7" name="Left Bracket 6">
            <a:extLst>
              <a:ext uri="{FF2B5EF4-FFF2-40B4-BE49-F238E27FC236}">
                <a16:creationId xmlns:a16="http://schemas.microsoft.com/office/drawing/2014/main" id="{696B5ADF-F89F-312B-59CF-559F6769C22B}"/>
              </a:ext>
            </a:extLst>
          </p:cNvPr>
          <p:cNvSpPr/>
          <p:nvPr/>
        </p:nvSpPr>
        <p:spPr>
          <a:xfrm>
            <a:off x="6786618" y="1896586"/>
            <a:ext cx="276476" cy="3254244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5557C6-0718-93F4-CDE5-111ECD1BC363}"/>
              </a:ext>
            </a:extLst>
          </p:cNvPr>
          <p:cNvSpPr txBox="1"/>
          <p:nvPr/>
        </p:nvSpPr>
        <p:spPr>
          <a:xfrm>
            <a:off x="6552617" y="3584177"/>
            <a:ext cx="2378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chemeClr val="accent1"/>
                </a:solidFill>
              </a:rPr>
              <a:t>g</a:t>
            </a:r>
          </a:p>
        </p:txBody>
      </p:sp>
      <p:sp>
        <p:nvSpPr>
          <p:cNvPr id="10" name="Left Bracket 9">
            <a:extLst>
              <a:ext uri="{FF2B5EF4-FFF2-40B4-BE49-F238E27FC236}">
                <a16:creationId xmlns:a16="http://schemas.microsoft.com/office/drawing/2014/main" id="{7DC3C801-1EF9-94AE-C1E6-FA894D76D5E3}"/>
              </a:ext>
            </a:extLst>
          </p:cNvPr>
          <p:cNvSpPr/>
          <p:nvPr/>
        </p:nvSpPr>
        <p:spPr>
          <a:xfrm rot="5400000">
            <a:off x="9225108" y="-463017"/>
            <a:ext cx="299803" cy="4047344"/>
          </a:xfrm>
          <a:prstGeom prst="leftBracket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A857F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E70709-1F2C-A78B-C39B-D96864F52B92}"/>
              </a:ext>
            </a:extLst>
          </p:cNvPr>
          <p:cNvSpPr txBox="1"/>
          <p:nvPr/>
        </p:nvSpPr>
        <p:spPr>
          <a:xfrm>
            <a:off x="9200879" y="929667"/>
            <a:ext cx="3502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chemeClr val="accent4"/>
                </a:solidFill>
              </a:rPr>
              <a:t>j</a:t>
            </a:r>
          </a:p>
        </p:txBody>
      </p:sp>
      <p:pic>
        <p:nvPicPr>
          <p:cNvPr id="4" name="Propositions p1">
            <a:hlinkClick r:id="" action="ppaction://media"/>
            <a:extLst>
              <a:ext uri="{FF2B5EF4-FFF2-40B4-BE49-F238E27FC236}">
                <a16:creationId xmlns:a16="http://schemas.microsoft.com/office/drawing/2014/main" id="{0DD36C18-506A-ADAC-EBBF-89EEAE7E3C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98682" y="615584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31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zoom dir="in"/>
      </p:transition>
    </mc:Choice>
    <mc:Fallback>
      <p:transition spd="slow">
        <p:zoom dir="in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5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110E1-75F0-02A9-CABC-01B3321D6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Propositions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CE7C4-4B73-9AFB-8625-4BD1022F5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701" y="726867"/>
            <a:ext cx="5789303" cy="5161041"/>
          </a:xfrm>
        </p:spPr>
        <p:txBody>
          <a:bodyPr/>
          <a:lstStyle/>
          <a:p>
            <a:pPr marL="305435" indent="-305435"/>
            <a:r>
              <a:rPr lang="en-US" sz="1800"/>
              <a:t>P</a:t>
            </a:r>
            <a:r>
              <a:rPr lang="en-US" sz="1800" baseline="-25000"/>
              <a:t>i</a:t>
            </a:r>
            <a:r>
              <a:rPr lang="en-US" sz="1800"/>
              <a:t>: is true if both parents in generation I are unaffected (if both parents are unaffected by a trait but some of their decedents are, the trait is recessive) </a:t>
            </a:r>
            <a:endParaRPr lang="en-US" sz="1800">
              <a:solidFill>
                <a:srgbClr val="000000"/>
              </a:solidFill>
            </a:endParaRPr>
          </a:p>
          <a:p>
            <a:pPr marL="629920" lvl="1" indent="-305435">
              <a:buFont typeface="Courier New,monospace" panose="05020102010507070707" pitchFamily="18" charset="2"/>
              <a:buChar char="o"/>
            </a:pPr>
            <a:r>
              <a:rPr lang="en-US" sz="1800">
                <a:solidFill>
                  <a:srgbClr val="404040"/>
                </a:solidFill>
              </a:rPr>
              <a:t> P</a:t>
            </a:r>
            <a:r>
              <a:rPr lang="en-US" sz="1800" baseline="-25000">
                <a:solidFill>
                  <a:srgbClr val="404040"/>
                </a:solidFill>
              </a:rPr>
              <a:t>i</a:t>
            </a:r>
            <a:r>
              <a:rPr lang="en-US" sz="1800">
                <a:solidFill>
                  <a:srgbClr val="404040"/>
                </a:solidFill>
              </a:rPr>
              <a:t> is false for the chart on the left  </a:t>
            </a:r>
          </a:p>
          <a:p>
            <a:pPr marL="305435" indent="-305435">
              <a:buFont typeface="Courier New,monospace" panose="05020102010507070707" pitchFamily="18" charset="2"/>
              <a:buChar char="o"/>
            </a:pPr>
            <a:r>
              <a:rPr lang="en-US" sz="1800"/>
              <a:t>M</a:t>
            </a:r>
            <a:r>
              <a:rPr lang="en-US" sz="1800" baseline="-25000"/>
              <a:t>g</a:t>
            </a:r>
            <a:r>
              <a:rPr lang="en-US" sz="1800"/>
              <a:t>: is true if more male family members are affected in a generation</a:t>
            </a:r>
            <a:endParaRPr lang="en-US" sz="1800">
              <a:solidFill>
                <a:srgbClr val="000000"/>
              </a:solidFill>
            </a:endParaRPr>
          </a:p>
          <a:p>
            <a:pPr marL="629920" lvl="1" indent="-305435">
              <a:buFont typeface="Courier New,monospace" panose="05020102010507070707" pitchFamily="18" charset="2"/>
              <a:buChar char="o"/>
            </a:pPr>
            <a:r>
              <a:rPr lang="en-US" sz="1800" err="1"/>
              <a:t>M</a:t>
            </a:r>
            <a:r>
              <a:rPr lang="en-US" sz="1800" baseline="-25000" err="1"/>
              <a:t>ii</a:t>
            </a:r>
            <a:r>
              <a:rPr lang="en-US" sz="1800"/>
              <a:t> is false</a:t>
            </a:r>
          </a:p>
        </p:txBody>
      </p:sp>
      <p:pic>
        <p:nvPicPr>
          <p:cNvPr id="9" name="Picture 8" descr="A diagram of a family tree&#10;&#10;Description automatically generated">
            <a:extLst>
              <a:ext uri="{FF2B5EF4-FFF2-40B4-BE49-F238E27FC236}">
                <a16:creationId xmlns:a16="http://schemas.microsoft.com/office/drawing/2014/main" id="{051DEE84-556C-14AA-541E-A0621AAFD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4154" y="1750145"/>
            <a:ext cx="4381174" cy="3434773"/>
          </a:xfrm>
          <a:prstGeom prst="rect">
            <a:avLst/>
          </a:prstGeom>
        </p:spPr>
      </p:pic>
      <p:sp>
        <p:nvSpPr>
          <p:cNvPr id="11" name="Left Bracket 10">
            <a:extLst>
              <a:ext uri="{FF2B5EF4-FFF2-40B4-BE49-F238E27FC236}">
                <a16:creationId xmlns:a16="http://schemas.microsoft.com/office/drawing/2014/main" id="{A50AF33A-5A95-8B36-2350-DEAC2C0C5AD7}"/>
              </a:ext>
            </a:extLst>
          </p:cNvPr>
          <p:cNvSpPr/>
          <p:nvPr/>
        </p:nvSpPr>
        <p:spPr>
          <a:xfrm>
            <a:off x="6786618" y="1896586"/>
            <a:ext cx="276476" cy="3254244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64AF18-4CE5-868D-7E48-B2251A2897FA}"/>
              </a:ext>
            </a:extLst>
          </p:cNvPr>
          <p:cNvSpPr txBox="1"/>
          <p:nvPr/>
        </p:nvSpPr>
        <p:spPr>
          <a:xfrm>
            <a:off x="6552617" y="3584177"/>
            <a:ext cx="23782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chemeClr val="accent1"/>
                </a:solidFill>
              </a:rPr>
              <a:t>g</a:t>
            </a:r>
          </a:p>
        </p:txBody>
      </p:sp>
      <p:sp>
        <p:nvSpPr>
          <p:cNvPr id="15" name="Left Bracket 14">
            <a:extLst>
              <a:ext uri="{FF2B5EF4-FFF2-40B4-BE49-F238E27FC236}">
                <a16:creationId xmlns:a16="http://schemas.microsoft.com/office/drawing/2014/main" id="{7ECAC732-B448-C861-C658-80D7C3DAA796}"/>
              </a:ext>
            </a:extLst>
          </p:cNvPr>
          <p:cNvSpPr/>
          <p:nvPr/>
        </p:nvSpPr>
        <p:spPr>
          <a:xfrm rot="5400000">
            <a:off x="9225108" y="-463017"/>
            <a:ext cx="299803" cy="4047344"/>
          </a:xfrm>
          <a:prstGeom prst="leftBracket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A857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E3FF53-EEE5-FA70-AE55-3A1A7720D115}"/>
              </a:ext>
            </a:extLst>
          </p:cNvPr>
          <p:cNvSpPr txBox="1"/>
          <p:nvPr/>
        </p:nvSpPr>
        <p:spPr>
          <a:xfrm>
            <a:off x="9200879" y="929667"/>
            <a:ext cx="3502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>
                <a:solidFill>
                  <a:schemeClr val="accent4"/>
                </a:solidFill>
              </a:rPr>
              <a:t>j</a:t>
            </a:r>
          </a:p>
        </p:txBody>
      </p:sp>
      <p:pic>
        <p:nvPicPr>
          <p:cNvPr id="5" name="Propositions p2">
            <a:hlinkClick r:id="" action="ppaction://media"/>
            <a:extLst>
              <a:ext uri="{FF2B5EF4-FFF2-40B4-BE49-F238E27FC236}">
                <a16:creationId xmlns:a16="http://schemas.microsoft.com/office/drawing/2014/main" id="{AB7E8F67-0F85-E65A-F6BE-EE36EBE553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06008" y="59281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44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0D5C2-D1E5-47A2-BD3E-BE04399A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Constraints</a:t>
            </a:r>
            <a:endParaRPr lang="en-CA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7DFAF3-0CA1-4F62-8BAE-D5E6FE2EDF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192" y="2042241"/>
                <a:ext cx="11029615" cy="4317919"/>
              </a:xfrm>
            </p:spPr>
            <p:txBody>
              <a:bodyPr vert="horz" lIns="91440" tIns="45720" rIns="91440" bIns="45720" rtlCol="0" anchor="t">
                <a:noAutofit/>
              </a:bodyPr>
              <a:lstStyle/>
              <a:p>
                <a:r>
                  <a:rPr lang="en-CA" sz="1400">
                    <a:latin typeface="Franklin Gothic Book"/>
                    <a:cs typeface="Calibri"/>
                  </a:rPr>
                  <a:t>To have child (descendants), there must be 1 female and 1 male as parents.</a:t>
                </a:r>
              </a:p>
              <a:p>
                <a:r>
                  <a:rPr lang="en-CA" sz="1400">
                    <a:latin typeface="Franklin Gothic Book"/>
                    <a:cs typeface="Calibri"/>
                  </a:rPr>
                  <a:t>Generation I can only have three children( 2 females and 1 male ) and the Generation II can only have two children each ( 3 female and 3 male in total) </a:t>
                </a:r>
              </a:p>
              <a:p>
                <a:r>
                  <a:rPr lang="en-CA" sz="1400">
                    <a:latin typeface="Franklin Gothic Book"/>
                    <a:cs typeface="Calibri"/>
                  </a:rPr>
                  <a:t>Each individual must:</a:t>
                </a:r>
              </a:p>
              <a:p>
                <a:pPr marL="610235" lvl="1" indent="-285750"/>
                <a:r>
                  <a:rPr lang="en-CA">
                    <a:latin typeface="Franklin Gothic Book"/>
                    <a:cs typeface="Calibri"/>
                  </a:rPr>
                  <a:t>Have only one gender </a:t>
                </a:r>
              </a:p>
              <a:p>
                <a:pPr marL="915670" lvl="2" indent="-285750"/>
                <a:r>
                  <a:rPr lang="en-US" sz="1400" err="1">
                    <a:latin typeface="Franklin Gothic Book"/>
                    <a:cs typeface="Calibri"/>
                  </a:rPr>
                  <a:t>S</a:t>
                </a:r>
                <a:r>
                  <a:rPr lang="en-US" sz="1400" baseline="-25000" err="1">
                    <a:latin typeface="Franklin Gothic Book"/>
                    <a:cs typeface="Calibri"/>
                  </a:rPr>
                  <a:t>gj</a:t>
                </a:r>
                <a:r>
                  <a:rPr lang="en-US" sz="1400">
                    <a:latin typeface="Franklin Gothic Book"/>
                    <a:cs typeface="Calibri"/>
                  </a:rPr>
                  <a:t> </a:t>
                </a:r>
                <a:r>
                  <a:rPr lang="en-US" sz="1400">
                    <a:solidFill>
                      <a:srgbClr val="202124"/>
                    </a:solidFill>
                    <a:ea typeface="+mn-lt"/>
                    <a:cs typeface="+mn-lt"/>
                  </a:rPr>
                  <a:t>∨ ¬</a:t>
                </a:r>
                <a:r>
                  <a:rPr lang="en-US" sz="1400" err="1">
                    <a:solidFill>
                      <a:srgbClr val="202124"/>
                    </a:solidFill>
                    <a:ea typeface="+mn-lt"/>
                    <a:cs typeface="+mn-lt"/>
                  </a:rPr>
                  <a:t>S</a:t>
                </a:r>
                <a:r>
                  <a:rPr lang="en-US" sz="1400" baseline="-25000" err="1">
                    <a:solidFill>
                      <a:srgbClr val="202124"/>
                    </a:solidFill>
                    <a:ea typeface="+mn-lt"/>
                    <a:cs typeface="+mn-lt"/>
                  </a:rPr>
                  <a:t>gj</a:t>
                </a:r>
                <a:r>
                  <a:rPr lang="en-US" sz="1400">
                    <a:solidFill>
                      <a:srgbClr val="202124"/>
                    </a:solidFill>
                    <a:ea typeface="+mn-lt"/>
                    <a:cs typeface="+mn-lt"/>
                  </a:rPr>
                  <a:t>,  ¬(</a:t>
                </a:r>
                <a:r>
                  <a:rPr lang="en-US" sz="1400" err="1">
                    <a:solidFill>
                      <a:srgbClr val="404040"/>
                    </a:solidFill>
                    <a:ea typeface="+mn-lt"/>
                    <a:cs typeface="+mn-lt"/>
                  </a:rPr>
                  <a:t>S</a:t>
                </a:r>
                <a:r>
                  <a:rPr lang="en-US" sz="1400" baseline="-25000" err="1">
                    <a:solidFill>
                      <a:srgbClr val="404040"/>
                    </a:solidFill>
                    <a:latin typeface="Franklin Gothic Book"/>
                    <a:ea typeface="+mn-lt"/>
                    <a:cs typeface="Calibri"/>
                  </a:rPr>
                  <a:t>g</a:t>
                </a:r>
                <a:r>
                  <a:rPr lang="en-US" sz="1400" baseline="-25000" err="1">
                    <a:latin typeface="Franklin Gothic Book"/>
                    <a:cs typeface="Calibri"/>
                  </a:rPr>
                  <a:t>j</a:t>
                </a:r>
                <a:r>
                  <a:rPr lang="en-US" sz="1400">
                    <a:solidFill>
                      <a:srgbClr val="404040"/>
                    </a:solidFill>
                    <a:ea typeface="+mn-lt"/>
                    <a:cs typeface="Calibri"/>
                  </a:rPr>
                  <a:t> </a:t>
                </a:r>
                <a:r>
                  <a:rPr lang="en-US" sz="1400">
                    <a:solidFill>
                      <a:srgbClr val="202124"/>
                    </a:solidFill>
                    <a:ea typeface="+mn-lt"/>
                    <a:cs typeface="+mn-lt"/>
                  </a:rPr>
                  <a:t>∧</a:t>
                </a:r>
                <a:r>
                  <a:rPr lang="en-US" sz="1400">
                    <a:solidFill>
                      <a:srgbClr val="404040"/>
                    </a:solidFill>
                    <a:ea typeface="+mn-lt"/>
                    <a:cs typeface="+mn-lt"/>
                  </a:rPr>
                  <a:t> </a:t>
                </a:r>
                <a:r>
                  <a:rPr lang="en-US" sz="1400">
                    <a:solidFill>
                      <a:srgbClr val="202124"/>
                    </a:solidFill>
                    <a:ea typeface="+mn-lt"/>
                    <a:cs typeface="+mn-lt"/>
                  </a:rPr>
                  <a:t>¬</a:t>
                </a:r>
                <a:r>
                  <a:rPr lang="en-US" sz="1400" err="1">
                    <a:solidFill>
                      <a:srgbClr val="202124"/>
                    </a:solidFill>
                    <a:ea typeface="+mn-lt"/>
                    <a:cs typeface="+mn-lt"/>
                  </a:rPr>
                  <a:t>S</a:t>
                </a:r>
                <a:r>
                  <a:rPr lang="en-US" sz="1400" baseline="-25000" err="1">
                    <a:solidFill>
                      <a:srgbClr val="202124"/>
                    </a:solidFill>
                    <a:ea typeface="+mn-lt"/>
                    <a:cs typeface="+mn-lt"/>
                  </a:rPr>
                  <a:t>gj</a:t>
                </a:r>
                <a:r>
                  <a:rPr lang="en-US" sz="1400">
                    <a:solidFill>
                      <a:srgbClr val="202124"/>
                    </a:solidFill>
                    <a:ea typeface="+mn-lt"/>
                    <a:cs typeface="+mn-lt"/>
                  </a:rPr>
                  <a:t>)</a:t>
                </a:r>
                <a:endParaRPr lang="en-US" sz="1400"/>
              </a:p>
              <a:p>
                <a:pPr marL="610235" lvl="1" indent="-285750"/>
                <a:r>
                  <a:rPr lang="en-CA">
                    <a:latin typeface="Franklin Gothic Book"/>
                    <a:cs typeface="Calibri"/>
                  </a:rPr>
                  <a:t>Be either blood-related or not </a:t>
                </a:r>
              </a:p>
              <a:p>
                <a:pPr marL="880235" lvl="2" indent="-285750"/>
                <a:r>
                  <a:rPr lang="en-US" sz="1400">
                    <a:cs typeface="Calibri"/>
                  </a:rPr>
                  <a:t>R</a:t>
                </a:r>
                <a:r>
                  <a:rPr lang="en-US" sz="1400" baseline="-25000">
                    <a:cs typeface="Calibri"/>
                  </a:rPr>
                  <a:t>gj</a:t>
                </a:r>
                <a:r>
                  <a:rPr lang="en-US" sz="1400">
                    <a:cs typeface="Calibri"/>
                  </a:rPr>
                  <a:t> </a:t>
                </a:r>
                <a:r>
                  <a:rPr lang="en-US" sz="1400">
                    <a:solidFill>
                      <a:srgbClr val="202124"/>
                    </a:solidFill>
                    <a:ea typeface="+mn-lt"/>
                    <a:cs typeface="+mn-lt"/>
                  </a:rPr>
                  <a:t>∨ ¬</a:t>
                </a:r>
                <a:r>
                  <a:rPr lang="en-US" sz="1400" err="1">
                    <a:solidFill>
                      <a:srgbClr val="202124"/>
                    </a:solidFill>
                    <a:ea typeface="+mn-lt"/>
                    <a:cs typeface="+mn-lt"/>
                  </a:rPr>
                  <a:t>R</a:t>
                </a:r>
                <a:r>
                  <a:rPr lang="en-US" sz="1400" baseline="-25000" err="1">
                    <a:solidFill>
                      <a:srgbClr val="202124"/>
                    </a:solidFill>
                    <a:ea typeface="+mn-lt"/>
                    <a:cs typeface="+mn-lt"/>
                  </a:rPr>
                  <a:t>gj</a:t>
                </a:r>
                <a:r>
                  <a:rPr lang="en-US" sz="1400">
                    <a:solidFill>
                      <a:srgbClr val="202124"/>
                    </a:solidFill>
                    <a:ea typeface="+mn-lt"/>
                    <a:cs typeface="+mn-lt"/>
                  </a:rPr>
                  <a:t>,  ¬(</a:t>
                </a:r>
                <a:r>
                  <a:rPr lang="en-US" sz="1400" err="1">
                    <a:solidFill>
                      <a:srgbClr val="202124"/>
                    </a:solidFill>
                    <a:ea typeface="+mn-lt"/>
                    <a:cs typeface="+mn-lt"/>
                  </a:rPr>
                  <a:t>R</a:t>
                </a:r>
                <a:r>
                  <a:rPr lang="en-US" sz="1400" baseline="-25000" err="1">
                    <a:solidFill>
                      <a:srgbClr val="404040"/>
                    </a:solidFill>
                    <a:ea typeface="+mn-lt"/>
                    <a:cs typeface="Calibri"/>
                  </a:rPr>
                  <a:t>g</a:t>
                </a:r>
                <a:r>
                  <a:rPr lang="en-US" sz="1400" baseline="-25000" err="1">
                    <a:cs typeface="Calibri"/>
                  </a:rPr>
                  <a:t>j</a:t>
                </a:r>
                <a:r>
                  <a:rPr lang="en-US" sz="1400">
                    <a:solidFill>
                      <a:srgbClr val="404040"/>
                    </a:solidFill>
                    <a:ea typeface="+mn-lt"/>
                    <a:cs typeface="Calibri"/>
                  </a:rPr>
                  <a:t> </a:t>
                </a:r>
                <a:r>
                  <a:rPr lang="en-US" sz="1400">
                    <a:solidFill>
                      <a:srgbClr val="202124"/>
                    </a:solidFill>
                    <a:ea typeface="+mn-lt"/>
                    <a:cs typeface="+mn-lt"/>
                  </a:rPr>
                  <a:t>∧</a:t>
                </a:r>
                <a:r>
                  <a:rPr lang="en-US" sz="1400">
                    <a:solidFill>
                      <a:srgbClr val="404040"/>
                    </a:solidFill>
                    <a:ea typeface="+mn-lt"/>
                    <a:cs typeface="+mn-lt"/>
                  </a:rPr>
                  <a:t> </a:t>
                </a:r>
                <a:r>
                  <a:rPr lang="en-US" sz="1400">
                    <a:solidFill>
                      <a:srgbClr val="202124"/>
                    </a:solidFill>
                    <a:ea typeface="+mn-lt"/>
                    <a:cs typeface="+mn-lt"/>
                  </a:rPr>
                  <a:t>¬</a:t>
                </a:r>
                <a:r>
                  <a:rPr lang="en-US" sz="1400" err="1">
                    <a:solidFill>
                      <a:srgbClr val="202124"/>
                    </a:solidFill>
                    <a:ea typeface="+mn-lt"/>
                    <a:cs typeface="+mn-lt"/>
                  </a:rPr>
                  <a:t>R</a:t>
                </a:r>
                <a:r>
                  <a:rPr lang="en-US" sz="1400" baseline="-25000" err="1">
                    <a:solidFill>
                      <a:srgbClr val="202124"/>
                    </a:solidFill>
                    <a:ea typeface="+mn-lt"/>
                    <a:cs typeface="+mn-lt"/>
                  </a:rPr>
                  <a:t>gj</a:t>
                </a:r>
                <a:r>
                  <a:rPr lang="en-US" sz="1400">
                    <a:solidFill>
                      <a:srgbClr val="202124"/>
                    </a:solidFill>
                    <a:ea typeface="+mn-lt"/>
                    <a:cs typeface="+mn-lt"/>
                  </a:rPr>
                  <a:t>)</a:t>
                </a:r>
                <a:endParaRPr lang="en-CA" sz="1400">
                  <a:latin typeface="Franklin Gothic Book"/>
                  <a:cs typeface="Calibri"/>
                </a:endParaRPr>
              </a:p>
              <a:p>
                <a:pPr marL="610235" lvl="1" indent="-285750"/>
                <a:r>
                  <a:rPr lang="en-CA">
                    <a:latin typeface="Franklin Gothic Book"/>
                    <a:cs typeface="Calibri"/>
                  </a:rPr>
                  <a:t>Be either affected or not affected</a:t>
                </a:r>
              </a:p>
              <a:p>
                <a:pPr marL="880235" lvl="2" indent="-285750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CA" sz="1400" dirty="0">
                        <a:latin typeface="Cambria Math" panose="02040503050406030204" pitchFamily="18" charset="0"/>
                        <a:cs typeface="Calibri"/>
                      </a:rPr>
                      <m:t>A</m:t>
                    </m:r>
                    <m:r>
                      <m:rPr>
                        <m:nor/>
                      </m:rPr>
                      <a:rPr lang="en-CA" sz="1400" b="0" i="0" baseline="-25000" dirty="0" smtClean="0">
                        <a:latin typeface="Cambria Math" panose="02040503050406030204" pitchFamily="18" charset="0"/>
                        <a:cs typeface="Calibri"/>
                      </a:rPr>
                      <m:t>g</m:t>
                    </m:r>
                    <m:r>
                      <m:rPr>
                        <m:nor/>
                      </m:rPr>
                      <a:rPr lang="en-US" sz="1400" baseline="-25000" dirty="0" smtClean="0">
                        <a:cs typeface="Calibri"/>
                      </a:rPr>
                      <m:t>j</m:t>
                    </m:r>
                    <m:r>
                      <m:rPr>
                        <m:nor/>
                      </m:rPr>
                      <a:rPr lang="en-US" sz="1400" dirty="0" smtClean="0">
                        <a:cs typeface="Calibri"/>
                      </a:rPr>
                      <m:t> </m:t>
                    </m:r>
                    <m:r>
                      <m:rPr>
                        <m:nor/>
                      </m:rPr>
                      <a:rPr lang="en-US" sz="1400" dirty="0" smtClean="0">
                        <a:solidFill>
                          <a:srgbClr val="202124"/>
                        </a:solidFill>
                        <a:ea typeface="+mn-lt"/>
                        <a:cs typeface="+mn-lt"/>
                      </a:rPr>
                      <m:t>∨ ¬</m:t>
                    </m:r>
                    <m:r>
                      <m:rPr>
                        <m:nor/>
                      </m:rPr>
                      <a:rPr lang="en-CA" sz="1400" dirty="0">
                        <a:latin typeface="Cambria Math" panose="02040503050406030204" pitchFamily="18" charset="0"/>
                        <a:cs typeface="Calibri"/>
                      </a:rPr>
                      <m:t>A</m:t>
                    </m:r>
                    <m:r>
                      <m:rPr>
                        <m:nor/>
                      </m:rPr>
                      <a:rPr lang="en-CA" sz="1400" baseline="-25000" dirty="0">
                        <a:latin typeface="Cambria Math" panose="02040503050406030204" pitchFamily="18" charset="0"/>
                        <a:cs typeface="Calibri"/>
                      </a:rPr>
                      <m:t>g</m:t>
                    </m:r>
                    <m:r>
                      <m:rPr>
                        <m:nor/>
                      </m:rPr>
                      <a:rPr lang="en-US" sz="1400" baseline="-25000" dirty="0">
                        <a:cs typeface="Calibri"/>
                      </a:rPr>
                      <m:t>j</m:t>
                    </m:r>
                    <m:r>
                      <m:rPr>
                        <m:nor/>
                      </m:rPr>
                      <a:rPr lang="en-US" sz="1400" dirty="0" smtClean="0">
                        <a:solidFill>
                          <a:srgbClr val="202124"/>
                        </a:solidFill>
                        <a:ea typeface="+mn-lt"/>
                        <a:cs typeface="+mn-lt"/>
                      </a:rPr>
                      <m:t>,  ¬(</m:t>
                    </m:r>
                    <m:r>
                      <m:rPr>
                        <m:nor/>
                      </m:rPr>
                      <a:rPr lang="en-CA" sz="1400" dirty="0">
                        <a:latin typeface="Cambria Math" panose="02040503050406030204" pitchFamily="18" charset="0"/>
                        <a:cs typeface="Calibri"/>
                      </a:rPr>
                      <m:t>A</m:t>
                    </m:r>
                    <m:r>
                      <m:rPr>
                        <m:nor/>
                      </m:rPr>
                      <a:rPr lang="en-CA" sz="1400" baseline="-25000" dirty="0">
                        <a:latin typeface="Cambria Math" panose="02040503050406030204" pitchFamily="18" charset="0"/>
                        <a:cs typeface="Calibri"/>
                      </a:rPr>
                      <m:t>g</m:t>
                    </m:r>
                    <m:r>
                      <m:rPr>
                        <m:nor/>
                      </m:rPr>
                      <a:rPr lang="en-US" sz="1400" baseline="-25000" dirty="0">
                        <a:cs typeface="Calibri"/>
                      </a:rPr>
                      <m:t>j</m:t>
                    </m:r>
                    <m:r>
                      <m:rPr>
                        <m:nor/>
                      </m:rPr>
                      <a:rPr lang="en-US" sz="1400" dirty="0" smtClean="0">
                        <a:solidFill>
                          <a:srgbClr val="202124"/>
                        </a:solidFill>
                        <a:ea typeface="+mn-lt"/>
                        <a:cs typeface="+mn-lt"/>
                      </a:rPr>
                      <m:t>∧</m:t>
                    </m:r>
                    <m:r>
                      <m:rPr>
                        <m:nor/>
                      </m:rPr>
                      <a:rPr lang="en-US" sz="1400" dirty="0" smtClean="0">
                        <a:solidFill>
                          <a:srgbClr val="404040"/>
                        </a:solidFill>
                        <a:ea typeface="+mn-lt"/>
                        <a:cs typeface="+mn-lt"/>
                      </a:rPr>
                      <m:t> </m:t>
                    </m:r>
                    <m:r>
                      <m:rPr>
                        <m:nor/>
                      </m:rPr>
                      <a:rPr lang="en-US" sz="1400" dirty="0" smtClean="0">
                        <a:solidFill>
                          <a:srgbClr val="202124"/>
                        </a:solidFill>
                        <a:ea typeface="+mn-lt"/>
                        <a:cs typeface="+mn-lt"/>
                      </a:rPr>
                      <m:t>¬</m:t>
                    </m:r>
                    <m:r>
                      <m:rPr>
                        <m:nor/>
                      </m:rPr>
                      <a:rPr lang="en-CA" sz="1400" dirty="0">
                        <a:latin typeface="Cambria Math" panose="02040503050406030204" pitchFamily="18" charset="0"/>
                        <a:cs typeface="Calibri"/>
                      </a:rPr>
                      <m:t>A</m:t>
                    </m:r>
                    <m:r>
                      <m:rPr>
                        <m:nor/>
                      </m:rPr>
                      <a:rPr lang="en-CA" sz="1400" baseline="-25000" dirty="0">
                        <a:latin typeface="Cambria Math" panose="02040503050406030204" pitchFamily="18" charset="0"/>
                        <a:cs typeface="Calibri"/>
                      </a:rPr>
                      <m:t>g</m:t>
                    </m:r>
                    <m:r>
                      <m:rPr>
                        <m:nor/>
                      </m:rPr>
                      <a:rPr lang="en-US" sz="1400" baseline="-25000" dirty="0">
                        <a:cs typeface="Calibri"/>
                      </a:rPr>
                      <m:t>j</m:t>
                    </m:r>
                    <m:r>
                      <m:rPr>
                        <m:nor/>
                      </m:rPr>
                      <a:rPr lang="en-US" sz="1400" dirty="0" smtClean="0">
                        <a:solidFill>
                          <a:srgbClr val="202124"/>
                        </a:solidFill>
                        <a:ea typeface="+mn-lt"/>
                        <a:cs typeface="+mn-lt"/>
                      </a:rPr>
                      <m:t>)</m:t>
                    </m:r>
                  </m:oMath>
                </a14:m>
                <a:endParaRPr lang="en-CA" sz="1400">
                  <a:latin typeface="Franklin Gothic Book"/>
                  <a:cs typeface="Calibri"/>
                </a:endParaRPr>
              </a:p>
              <a:p>
                <a:r>
                  <a:rPr lang="en-CA" sz="1400">
                    <a:cs typeface="Calibri"/>
                  </a:rPr>
                  <a:t>If that individual is not descendant of that generation, they cannot possess the trait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 smtClean="0">
                        <a:solidFill>
                          <a:srgbClr val="202124"/>
                        </a:solidFill>
                        <a:ea typeface="+mn-lt"/>
                        <a:cs typeface="+mn-lt"/>
                      </a:rPr>
                      <m:t>¬(</m:t>
                    </m:r>
                    <m:r>
                      <m:rPr>
                        <m:nor/>
                      </m:rPr>
                      <a:rPr lang="en-CA" dirty="0">
                        <a:latin typeface="Cambria Math" panose="02040503050406030204" pitchFamily="18" charset="0"/>
                        <a:cs typeface="Calibri"/>
                      </a:rPr>
                      <m:t>A</m:t>
                    </m:r>
                    <m:r>
                      <m:rPr>
                        <m:nor/>
                      </m:rPr>
                      <a:rPr lang="en-CA" baseline="-25000" dirty="0">
                        <a:latin typeface="Cambria Math" panose="02040503050406030204" pitchFamily="18" charset="0"/>
                        <a:cs typeface="Calibri"/>
                      </a:rPr>
                      <m:t>g</m:t>
                    </m:r>
                    <m:r>
                      <m:rPr>
                        <m:nor/>
                      </m:rPr>
                      <a:rPr lang="en-US" baseline="-25000" dirty="0">
                        <a:cs typeface="Calibri"/>
                      </a:rPr>
                      <m:t>j</m:t>
                    </m:r>
                    <m:r>
                      <m:rPr>
                        <m:nor/>
                      </m:rPr>
                      <a:rPr lang="en-US" dirty="0" smtClean="0">
                        <a:solidFill>
                          <a:srgbClr val="202124"/>
                        </a:solidFill>
                        <a:ea typeface="+mn-lt"/>
                        <a:cs typeface="+mn-lt"/>
                      </a:rPr>
                      <m:t>∧</m:t>
                    </m:r>
                    <m:r>
                      <m:rPr>
                        <m:nor/>
                      </m:rPr>
                      <a:rPr lang="en-US" dirty="0" smtClean="0">
                        <a:solidFill>
                          <a:srgbClr val="404040"/>
                        </a:solidFill>
                        <a:ea typeface="+mn-lt"/>
                        <a:cs typeface="+mn-lt"/>
                      </a:rPr>
                      <m:t> </m:t>
                    </m:r>
                    <m:r>
                      <m:rPr>
                        <m:nor/>
                      </m:rPr>
                      <a:rPr lang="en-US" dirty="0" smtClean="0">
                        <a:solidFill>
                          <a:srgbClr val="202124"/>
                        </a:solidFill>
                        <a:ea typeface="+mn-lt"/>
                        <a:cs typeface="+mn-lt"/>
                      </a:rPr>
                      <m:t>¬</m:t>
                    </m:r>
                    <m:r>
                      <m:rPr>
                        <m:nor/>
                      </m:rPr>
                      <a:rPr lang="en-CA" dirty="0">
                        <a:cs typeface="Calibri"/>
                      </a:rPr>
                      <m:t>R</m:t>
                    </m:r>
                    <m:r>
                      <m:rPr>
                        <m:nor/>
                      </m:rPr>
                      <a:rPr lang="en-CA" baseline="-25000" dirty="0">
                        <a:cs typeface="Calibri"/>
                      </a:rPr>
                      <m:t>g</m:t>
                    </m:r>
                    <m:r>
                      <m:rPr>
                        <m:nor/>
                      </m:rPr>
                      <a:rPr lang="en-US" baseline="-25000" dirty="0">
                        <a:cs typeface="Calibri"/>
                      </a:rPr>
                      <m:t>j</m:t>
                    </m:r>
                    <m:r>
                      <m:rPr>
                        <m:nor/>
                      </m:rPr>
                      <a:rPr lang="en-US" dirty="0" smtClean="0">
                        <a:solidFill>
                          <a:srgbClr val="202124"/>
                        </a:solidFill>
                        <a:ea typeface="+mn-lt"/>
                        <a:cs typeface="+mn-lt"/>
                      </a:rPr>
                      <m:t>)</m:t>
                    </m:r>
                  </m:oMath>
                </a14:m>
                <a:endParaRPr lang="en-CA">
                  <a:latin typeface="Franklin Gothic Book"/>
                  <a:cs typeface="Calibri"/>
                </a:endParaRPr>
              </a:p>
              <a:p>
                <a:pPr marL="324000" lvl="1" indent="0">
                  <a:buNone/>
                </a:pPr>
                <a:endParaRPr lang="en-CA" sz="1100">
                  <a:cs typeface="Calibri"/>
                </a:endParaRPr>
              </a:p>
              <a:p>
                <a:pPr marL="324000" lvl="1" indent="0">
                  <a:buNone/>
                </a:pPr>
                <a:endParaRPr lang="en-CA"/>
              </a:p>
              <a:p>
                <a:pPr marL="305435" indent="-305435"/>
                <a:endParaRPr lang="en-CA">
                  <a:cs typeface="Calibri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A7DFAF3-0CA1-4F62-8BAE-D5E6FE2EDF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192" y="2042241"/>
                <a:ext cx="11029615" cy="4317919"/>
              </a:xfrm>
              <a:blipFill>
                <a:blip r:embed="rId4"/>
                <a:stretch>
                  <a:fillRect t="-2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constraints p1">
            <a:hlinkClick r:id="" action="ppaction://media"/>
            <a:extLst>
              <a:ext uri="{FF2B5EF4-FFF2-40B4-BE49-F238E27FC236}">
                <a16:creationId xmlns:a16="http://schemas.microsoft.com/office/drawing/2014/main" id="{FF97DAD2-D958-5FD4-3EDB-C96358450D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06007" y="60553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974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19279-6E97-ECD7-CE41-A6A534791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Constraints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67B78-42D3-F9AC-3D27-2AF57537EF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55140"/>
            <a:ext cx="11029615" cy="4713986"/>
          </a:xfrm>
        </p:spPr>
        <p:txBody>
          <a:bodyPr/>
          <a:lstStyle/>
          <a:p>
            <a:pPr marL="305435" indent="-305435"/>
            <a:r>
              <a:rPr lang="en-US" sz="1400"/>
              <a:t>P</a:t>
            </a:r>
            <a:r>
              <a:rPr lang="en-US" sz="1400" baseline="-25000"/>
              <a:t>g</a:t>
            </a:r>
            <a:r>
              <a:rPr lang="en-US" sz="1400"/>
              <a:t> holds only when both parents are not affected </a:t>
            </a:r>
          </a:p>
          <a:p>
            <a:pPr marL="629920" lvl="1" indent="-305435">
              <a:buFont typeface="Wingdings" panose="05020102010507070707" pitchFamily="18" charset="2"/>
              <a:buChar char="§"/>
            </a:pPr>
            <a:r>
              <a:rPr lang="en-US"/>
              <a:t>P</a:t>
            </a:r>
            <a:r>
              <a:rPr lang="en-US" baseline="-25000"/>
              <a:t>g</a:t>
            </a:r>
            <a:r>
              <a:rPr lang="en-US"/>
              <a:t> </a:t>
            </a:r>
            <a:r>
              <a:rPr lang="en-US">
                <a:solidFill>
                  <a:srgbClr val="202124"/>
                </a:solidFill>
                <a:ea typeface="+mn-lt"/>
                <a:cs typeface="+mn-lt"/>
              </a:rPr>
              <a:t> ↔  (¬A</a:t>
            </a:r>
            <a:r>
              <a:rPr lang="en-US" baseline="-25000">
                <a:solidFill>
                  <a:srgbClr val="202124"/>
                </a:solidFill>
                <a:ea typeface="+mn-lt"/>
                <a:cs typeface="+mn-lt"/>
              </a:rPr>
              <a:t>i1</a:t>
            </a:r>
            <a:r>
              <a:rPr lang="en-US">
                <a:solidFill>
                  <a:srgbClr val="202124"/>
                </a:solidFill>
                <a:ea typeface="+mn-lt"/>
                <a:cs typeface="+mn-lt"/>
              </a:rPr>
              <a:t> ∧ ¬A</a:t>
            </a:r>
            <a:r>
              <a:rPr lang="en-US" baseline="-25000">
                <a:solidFill>
                  <a:srgbClr val="202124"/>
                </a:solidFill>
                <a:ea typeface="+mn-lt"/>
                <a:cs typeface="+mn-lt"/>
              </a:rPr>
              <a:t>i2</a:t>
            </a:r>
            <a:r>
              <a:rPr lang="en-US">
                <a:solidFill>
                  <a:srgbClr val="202124"/>
                </a:solidFill>
                <a:ea typeface="+mn-lt"/>
                <a:cs typeface="+mn-lt"/>
              </a:rPr>
              <a:t> )</a:t>
            </a:r>
          </a:p>
          <a:p>
            <a:pPr marL="305435" indent="-305435"/>
            <a:r>
              <a:rPr lang="en-US" sz="1400">
                <a:solidFill>
                  <a:srgbClr val="202124"/>
                </a:solidFill>
                <a:ea typeface="+mn-lt"/>
                <a:cs typeface="+mn-lt"/>
              </a:rPr>
              <a:t>M</a:t>
            </a:r>
            <a:r>
              <a:rPr lang="en-US" sz="1400" baseline="-25000">
                <a:solidFill>
                  <a:srgbClr val="202124"/>
                </a:solidFill>
                <a:ea typeface="+mn-lt"/>
                <a:cs typeface="+mn-lt"/>
              </a:rPr>
              <a:t>g </a:t>
            </a:r>
            <a:r>
              <a:rPr lang="en-US" sz="1400">
                <a:solidFill>
                  <a:srgbClr val="202124"/>
                </a:solidFill>
                <a:ea typeface="+mn-lt"/>
                <a:cs typeface="+mn-lt"/>
              </a:rPr>
              <a:t>holds only when </a:t>
            </a:r>
            <a:r>
              <a:rPr lang="en-US" sz="1400">
                <a:solidFill>
                  <a:srgbClr val="404040"/>
                </a:solidFill>
                <a:ea typeface="+mn-lt"/>
                <a:cs typeface="+mn-lt"/>
              </a:rPr>
              <a:t>more male family members are affected in a generation than female members</a:t>
            </a:r>
            <a:endParaRPr lang="en-US" sz="1400">
              <a:solidFill>
                <a:srgbClr val="000000"/>
              </a:solidFill>
              <a:ea typeface="+mn-lt"/>
              <a:cs typeface="+mn-lt"/>
            </a:endParaRPr>
          </a:p>
          <a:p>
            <a:pPr marL="629920" lvl="1" indent="-305435">
              <a:buFont typeface="Wingdings" panose="05020102010507070707" pitchFamily="18" charset="2"/>
              <a:buChar char="§"/>
            </a:pPr>
            <a:r>
              <a:rPr lang="en-US">
                <a:solidFill>
                  <a:srgbClr val="404040"/>
                </a:solidFill>
                <a:ea typeface="+mn-lt"/>
                <a:cs typeface="+mn-lt"/>
              </a:rPr>
              <a:t>For example, in generation ii if 1 male is affected and no females are affected then M</a:t>
            </a:r>
            <a:r>
              <a:rPr lang="en-US" baseline="-25000">
                <a:solidFill>
                  <a:srgbClr val="404040"/>
                </a:solidFill>
                <a:ea typeface="+mn-lt"/>
                <a:cs typeface="+mn-lt"/>
              </a:rPr>
              <a:t>g</a:t>
            </a:r>
            <a:r>
              <a:rPr lang="en-US">
                <a:solidFill>
                  <a:srgbClr val="404040"/>
                </a:solidFill>
                <a:ea typeface="+mn-lt"/>
                <a:cs typeface="+mn-lt"/>
              </a:rPr>
              <a:t> holds </a:t>
            </a:r>
          </a:p>
          <a:p>
            <a:pPr marL="899795" lvl="2" indent="-269875">
              <a:buFont typeface="Wingdings" panose="05020102010507070707" pitchFamily="18" charset="2"/>
              <a:buChar char="§"/>
            </a:pPr>
            <a:r>
              <a:rPr lang="en-US"/>
              <a:t>M</a:t>
            </a:r>
            <a:r>
              <a:rPr lang="en-US" baseline="-25000"/>
              <a:t>g</a:t>
            </a:r>
            <a:r>
              <a:rPr lang="en-US"/>
              <a:t> </a:t>
            </a:r>
            <a:r>
              <a:rPr lang="en-US">
                <a:solidFill>
                  <a:srgbClr val="202124"/>
                </a:solidFill>
                <a:ea typeface="+mn-lt"/>
                <a:cs typeface="+mn-lt"/>
              </a:rPr>
              <a:t> ↔(¬S</a:t>
            </a:r>
            <a:r>
              <a:rPr lang="en-US" baseline="-25000">
                <a:solidFill>
                  <a:srgbClr val="202124"/>
                </a:solidFill>
                <a:ea typeface="+mn-lt"/>
                <a:cs typeface="+mn-lt"/>
              </a:rPr>
              <a:t>ii1</a:t>
            </a:r>
            <a:r>
              <a:rPr lang="en-US">
                <a:solidFill>
                  <a:srgbClr val="202124"/>
                </a:solidFill>
                <a:ea typeface="+mn-lt"/>
                <a:cs typeface="+mn-lt"/>
              </a:rPr>
              <a:t> ∧ A</a:t>
            </a:r>
            <a:r>
              <a:rPr lang="en-US" baseline="-25000">
                <a:solidFill>
                  <a:srgbClr val="202124"/>
                </a:solidFill>
                <a:ea typeface="+mn-lt"/>
                <a:cs typeface="+mn-lt"/>
              </a:rPr>
              <a:t>ii1</a:t>
            </a:r>
            <a:r>
              <a:rPr lang="en-US">
                <a:solidFill>
                  <a:srgbClr val="202124"/>
                </a:solidFill>
                <a:ea typeface="+mn-lt"/>
                <a:cs typeface="+mn-lt"/>
              </a:rPr>
              <a:t> ) ∧(S</a:t>
            </a:r>
            <a:r>
              <a:rPr lang="en-US" baseline="-25000">
                <a:solidFill>
                  <a:srgbClr val="202124"/>
                </a:solidFill>
                <a:ea typeface="+mn-lt"/>
                <a:cs typeface="+mn-lt"/>
              </a:rPr>
              <a:t>ii2</a:t>
            </a:r>
            <a:r>
              <a:rPr lang="en-US">
                <a:solidFill>
                  <a:srgbClr val="202124"/>
                </a:solidFill>
                <a:ea typeface="+mn-lt"/>
                <a:cs typeface="+mn-lt"/>
              </a:rPr>
              <a:t> ∧ ¬A</a:t>
            </a:r>
            <a:r>
              <a:rPr lang="en-US" baseline="-25000">
                <a:solidFill>
                  <a:srgbClr val="202124"/>
                </a:solidFill>
                <a:ea typeface="+mn-lt"/>
                <a:cs typeface="+mn-lt"/>
              </a:rPr>
              <a:t>ii2</a:t>
            </a:r>
            <a:r>
              <a:rPr lang="en-US">
                <a:solidFill>
                  <a:srgbClr val="202124"/>
                </a:solidFill>
                <a:ea typeface="+mn-lt"/>
                <a:cs typeface="+mn-lt"/>
              </a:rPr>
              <a:t> ) ∧ (S</a:t>
            </a:r>
            <a:r>
              <a:rPr lang="en-US" baseline="-25000">
                <a:solidFill>
                  <a:srgbClr val="202124"/>
                </a:solidFill>
                <a:ea typeface="+mn-lt"/>
                <a:cs typeface="+mn-lt"/>
              </a:rPr>
              <a:t>ii3</a:t>
            </a:r>
            <a:r>
              <a:rPr lang="en-US">
                <a:solidFill>
                  <a:srgbClr val="202124"/>
                </a:solidFill>
                <a:ea typeface="+mn-lt"/>
                <a:cs typeface="+mn-lt"/>
              </a:rPr>
              <a:t> ∧ ¬A</a:t>
            </a:r>
            <a:r>
              <a:rPr lang="en-US" baseline="-25000">
                <a:solidFill>
                  <a:srgbClr val="202124"/>
                </a:solidFill>
                <a:ea typeface="+mn-lt"/>
                <a:cs typeface="+mn-lt"/>
              </a:rPr>
              <a:t>ii3</a:t>
            </a:r>
            <a:r>
              <a:rPr lang="en-US">
                <a:solidFill>
                  <a:srgbClr val="202124"/>
                </a:solidFill>
                <a:ea typeface="+mn-lt"/>
                <a:cs typeface="+mn-lt"/>
              </a:rPr>
              <a:t> )</a:t>
            </a:r>
            <a:endParaRPr lang="en-US">
              <a:solidFill>
                <a:srgbClr val="404040"/>
              </a:solidFill>
              <a:ea typeface="+mn-lt"/>
              <a:cs typeface="+mn-lt"/>
            </a:endParaRPr>
          </a:p>
          <a:p>
            <a:pPr marL="899795" lvl="2" indent="-269875">
              <a:buFont typeface="Wingdings" panose="05020102010507070707" pitchFamily="18" charset="2"/>
              <a:buChar char="§"/>
            </a:pPr>
            <a:endParaRPr lang="en-US">
              <a:solidFill>
                <a:srgbClr val="404040"/>
              </a:solidFill>
              <a:ea typeface="+mn-lt"/>
              <a:cs typeface="+mn-lt"/>
            </a:endParaRPr>
          </a:p>
          <a:p>
            <a:pPr marL="899795" lvl="2" indent="-269875">
              <a:buFont typeface="Wingdings" panose="05020102010507070707" pitchFamily="18" charset="2"/>
              <a:buChar char="§"/>
            </a:pPr>
            <a:endParaRPr lang="en-US">
              <a:solidFill>
                <a:srgbClr val="404040"/>
              </a:solidFill>
              <a:ea typeface="+mn-lt"/>
              <a:cs typeface="+mn-lt"/>
            </a:endParaRPr>
          </a:p>
          <a:p>
            <a:pPr marL="629920" lvl="1" indent="-305435">
              <a:buFont typeface="Wingdings" panose="05020102010507070707" pitchFamily="18" charset="2"/>
              <a:buChar char="§"/>
            </a:pPr>
            <a:endParaRPr lang="en-US" sz="1200">
              <a:solidFill>
                <a:srgbClr val="202124"/>
              </a:solidFill>
              <a:ea typeface="+mn-lt"/>
              <a:cs typeface="+mn-lt"/>
            </a:endParaRPr>
          </a:p>
          <a:p>
            <a:pPr marL="305435" indent="-305435">
              <a:buFont typeface="Wingdings" panose="05020102010507070707" pitchFamily="18" charset="2"/>
              <a:buChar char="§"/>
            </a:pPr>
            <a:endParaRPr lang="en-US" sz="1500">
              <a:solidFill>
                <a:srgbClr val="000000"/>
              </a:solidFill>
              <a:ea typeface="+mn-lt"/>
              <a:cs typeface="+mn-lt"/>
            </a:endParaRPr>
          </a:p>
          <a:p>
            <a:pPr marL="324485" lvl="1" indent="0">
              <a:buNone/>
            </a:pPr>
            <a:endParaRPr lang="en-US" sz="1200">
              <a:solidFill>
                <a:srgbClr val="202124"/>
              </a:solidFill>
              <a:ea typeface="+mn-lt"/>
              <a:cs typeface="+mn-lt"/>
            </a:endParaRPr>
          </a:p>
          <a:p>
            <a:pPr marL="629920" lvl="1" indent="-305435">
              <a:buFont typeface="Wingdings" panose="05020102010507070707" pitchFamily="18" charset="2"/>
              <a:buChar char="§"/>
            </a:pPr>
            <a:endParaRPr lang="en-US" sz="1200">
              <a:solidFill>
                <a:srgbClr val="202124"/>
              </a:solidFill>
              <a:ea typeface="+mn-lt"/>
              <a:cs typeface="+mn-lt"/>
            </a:endParaRPr>
          </a:p>
        </p:txBody>
      </p:sp>
      <p:pic>
        <p:nvPicPr>
          <p:cNvPr id="6" name="Constraints p2">
            <a:hlinkClick r:id="" action="ppaction://media"/>
            <a:extLst>
              <a:ext uri="{FF2B5EF4-FFF2-40B4-BE49-F238E27FC236}">
                <a16:creationId xmlns:a16="http://schemas.microsoft.com/office/drawing/2014/main" id="{0C5ACB27-ECD3-B851-BB70-45A05FCD1F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06008" y="60228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03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BBE8D8C-B58D-4CCB-945C-B97A3ED94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b="0" kern="1200" cap="all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End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97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AnalogousFromLightSeed_2SEEDS">
      <a:dk1>
        <a:srgbClr val="000000"/>
      </a:dk1>
      <a:lt1>
        <a:srgbClr val="FFFFFF"/>
      </a:lt1>
      <a:dk2>
        <a:srgbClr val="412724"/>
      </a:dk2>
      <a:lt2>
        <a:srgbClr val="E8E4E2"/>
      </a:lt2>
      <a:accent1>
        <a:srgbClr val="7FA5BA"/>
      </a:accent1>
      <a:accent2>
        <a:srgbClr val="80A9A6"/>
      </a:accent2>
      <a:accent3>
        <a:srgbClr val="96A2C6"/>
      </a:accent3>
      <a:accent4>
        <a:srgbClr val="BA857F"/>
      </a:accent4>
      <a:accent5>
        <a:srgbClr val="B99C7E"/>
      </a:accent5>
      <a:accent6>
        <a:srgbClr val="A7A372"/>
      </a:accent6>
      <a:hlink>
        <a:srgbClr val="A7765D"/>
      </a:hlink>
      <a:folHlink>
        <a:srgbClr val="7F7F7F"/>
      </a:folHlink>
    </a:clrScheme>
    <a:fontScheme name="Dividend">
      <a:majorFont>
        <a:latin typeface="Century School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563</Words>
  <Application>Microsoft Macintosh PowerPoint</Application>
  <PresentationFormat>Widescreen</PresentationFormat>
  <Paragraphs>64</Paragraphs>
  <Slides>7</Slides>
  <Notes>2</Notes>
  <HiddenSlides>0</HiddenSlides>
  <MMClips>5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Courier New,monospace</vt:lpstr>
      <vt:lpstr>Arial</vt:lpstr>
      <vt:lpstr>Calibri</vt:lpstr>
      <vt:lpstr>Cambria Math</vt:lpstr>
      <vt:lpstr>Century Schoolbook</vt:lpstr>
      <vt:lpstr>Courier New</vt:lpstr>
      <vt:lpstr>Franklin Gothic Book</vt:lpstr>
      <vt:lpstr>Wingdings</vt:lpstr>
      <vt:lpstr>Wingdings 2</vt:lpstr>
      <vt:lpstr>DividendVTI</vt:lpstr>
      <vt:lpstr>Team 19: Pedigree analysis </vt:lpstr>
      <vt:lpstr>Summary</vt:lpstr>
      <vt:lpstr>Propositions</vt:lpstr>
      <vt:lpstr>Propositions</vt:lpstr>
      <vt:lpstr>Constraints</vt:lpstr>
      <vt:lpstr>Constraints 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{team ID}: {Project Title}</dc:title>
  <dc:creator>Christian Muise</dc:creator>
  <cp:lastModifiedBy>Nicole Wu</cp:lastModifiedBy>
  <cp:revision>1</cp:revision>
  <dcterms:created xsi:type="dcterms:W3CDTF">2020-08-25T19:16:42Z</dcterms:created>
  <dcterms:modified xsi:type="dcterms:W3CDTF">2024-10-31T15:01:24Z</dcterms:modified>
</cp:coreProperties>
</file>